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4" r:id="rId5"/>
    <p:sldId id="277" r:id="rId6"/>
    <p:sldId id="281" r:id="rId7"/>
    <p:sldId id="282" r:id="rId8"/>
    <p:sldId id="283" r:id="rId9"/>
    <p:sldId id="284" r:id="rId10"/>
    <p:sldId id="262" r:id="rId11"/>
    <p:sldId id="276" r:id="rId12"/>
    <p:sldId id="275" r:id="rId13"/>
    <p:sldId id="270" r:id="rId14"/>
    <p:sldId id="271" r:id="rId15"/>
    <p:sldId id="260" r:id="rId16"/>
    <p:sldId id="264" r:id="rId17"/>
    <p:sldId id="265" r:id="rId18"/>
    <p:sldId id="273" r:id="rId19"/>
    <p:sldId id="272" r:id="rId20"/>
    <p:sldId id="279" r:id="rId21"/>
    <p:sldId id="280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C6DF8-8822-4D80-BF1C-70335E76F84F}" v="521" dt="2020-12-11T22:44:38.215"/>
    <p1510:client id="{0AA239F7-5EFF-4429-87C6-DAF93C9DBC24}" v="2" dt="2020-12-01T20:37:34.675"/>
    <p1510:client id="{1B645094-EE72-4161-B343-0188388E084D}" v="121" dt="2020-12-01T21:01:51.156"/>
    <p1510:client id="{1E7FF6F5-B822-4773-828B-059195A971E6}" v="447" dt="2020-12-10T20:47:00.926"/>
    <p1510:client id="{27EB0570-F489-4EAF-A1CB-5278A308E688}" v="1" dt="2020-12-02T18:38:52.305"/>
    <p1510:client id="{376BB123-9C80-4854-A54B-AC47C67C549C}" v="4" dt="2020-12-01T20:25:23.025"/>
    <p1510:client id="{3CF05BFD-2FCE-4939-91B7-20A80E4667BC}" v="24" dt="2020-12-19T21:19:59.717"/>
    <p1510:client id="{46B57042-3790-4D95-B881-9B4DF4629A33}" v="220" dt="2021-01-02T18:28:53.004"/>
    <p1510:client id="{4EEF56FC-6533-43D6-A1BC-9BC29F3BDA47}" v="480" dt="2020-12-01T21:10:15.212"/>
    <p1510:client id="{522E617C-1FE9-415D-B4C0-45B6F350472E}" v="5" dt="2020-12-02T18:33:04.909"/>
    <p1510:client id="{602827CF-7E14-4025-8FD7-DAD209CFA0E8}" v="166" dt="2020-12-08T15:39:09.127"/>
    <p1510:client id="{681BA1E8-A408-4162-BE85-99D0EB0FAAC7}" v="48" dt="2020-12-11T22:26:23.369"/>
    <p1510:client id="{688F14CC-2618-447E-9FFD-FFA3EFEBB3DD}" v="120" dt="2020-12-02T18:37:01.624"/>
    <p1510:client id="{6C048C9D-EC52-4DE8-9BA6-9A11CA65E7C3}" v="3" dt="2020-12-02T18:51:01.100"/>
    <p1510:client id="{91C94363-B585-47D5-8AB2-36713CCA1742}" v="62" dt="2020-12-21T15:07:18.991"/>
    <p1510:client id="{934095E4-AC8D-4FDE-814A-F10064883CCC}" v="57" dt="2020-12-19T21:30:40.748"/>
    <p1510:client id="{A9E903BD-40E2-4263-8C0A-669C41F7F6FF}" v="77" dt="2020-12-02T18:22:49.761"/>
    <p1510:client id="{AA6C5ABA-2878-44CD-BF2E-F84089EA5F87}" v="337" dt="2021-01-22T15:43:39.592"/>
    <p1510:client id="{B0424703-8219-4304-926A-CFE7F1DFD863}" v="100" dt="2020-12-01T21:17:13.787"/>
    <p1510:client id="{D045D65B-B5A8-4AF5-AEE3-2FDC0F3848D9}" v="1" dt="2021-01-22T15:09:50.673"/>
    <p1510:client id="{D090ED1B-0FEE-4666-9A7F-65F997340690}" v="163" dt="2020-12-01T21:25:53.589"/>
    <p1510:client id="{D71F3758-9E62-457E-B9C1-0F551FD97EEC}" v="189" dt="2020-12-22T00:20:24.926"/>
    <p1510:client id="{DCCE3877-D9A1-4D87-BB6F-0D0DA37B05F6}" v="25" dt="2020-12-02T15:16:42.268"/>
    <p1510:client id="{E08BA067-82F9-4469-8BAD-1ED3121A590E}" v="8" dt="2020-12-22T00:25:12.742"/>
    <p1510:client id="{E1C1A17D-B4F3-4A3D-A89B-F37987BE59AC}" v="125" dt="2020-12-11T22:34:59.849"/>
    <p1510:client id="{E2258272-E3DC-4BC9-99A6-6F761FF814C5}" v="201" dt="2021-01-22T15:23:43.665"/>
    <p1510:client id="{F179D45D-C395-4050-8156-E5862B30C0EB}" v="12" dt="2020-12-01T20:22:46.395"/>
    <p1510:client id="{FF513BD4-01F7-4DFB-BD13-8D5720CEB513}" v="628" dt="2020-12-01T20:52:06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8B36-C060-0E41-8320-322A790EC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C8DE3-2F9A-9D44-A09F-BDA3DCD1F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28225-6DCF-DB4F-8801-7645E2DD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4177-431B-8747-AF00-0AF9DCE6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16AA4-2D78-9F4D-893C-BD892CAE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0DD6-5C8E-4441-AFFB-6AADB520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370C4-D2DF-1245-B67C-848C0AEBB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3E68-0D91-5847-8AB1-BF598FEB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16AFF-FDA7-8142-8E5C-18BB74C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8AC7-25B1-8A42-BD3C-3728359F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6A12B-70D0-2E46-B43B-66D35AAA8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9AF3F-0408-824B-8985-7CBEC02F5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D923A-64CC-E74B-8CA4-33058410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C9C82-D441-D540-A4DE-C9FF48F8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F9B40-1232-E44F-9572-20602514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50DB-ECE5-8743-A6B5-9E52DB32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989ED-BDE0-1E4A-8B69-2B4559336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BDD25-D404-F044-8D8E-ECA6583C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FC969-21CD-D04F-819A-31A08174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0EC3-BD70-804E-A1EC-5318EC33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6A53-F0BE-9E46-8BD8-EBAFF191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E9DD0-A3B1-AA4E-982F-1ED86EEC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F6B8-9017-904F-8A56-508D3CDD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96439-9D3A-8140-BDCB-2A8996B4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ECC8-626F-D245-ABA8-4C2B0BCE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3327-C001-7D47-9E11-90EB721F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AEA95-690A-944A-853D-C21476F86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0D666-E04F-DE44-8B33-AE50CA424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7EB0D-FD1F-CF44-B7E9-24DAB8DE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6B061-235D-CA4F-97ED-2AAF8FED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B49C2-E3E3-F04F-83CC-595811C4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3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CE92-4991-904B-B204-515E4C83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07432-AF24-ED48-BD94-A792B189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60267-1C6B-EC45-A078-AA53722D3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4B6E7-3BA0-A740-A480-A27965D4B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B29AD-FB6C-9346-88FE-EECD231AD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FDAC0-0B8B-BE49-8335-91D7C764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1FE94-C768-404A-88CB-78CBDF76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193C9-0EC2-2B42-BF65-E862FCBE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65C7-64B8-9045-93AF-60B36EC4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B0C9F-91F5-3843-9CB2-E1C4594B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ABB7F-6A1F-D242-9116-8D70799F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856FD-8519-624D-8FFD-9036AD91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BF18B-65C7-634D-8D69-EEC832E0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93335-88BA-DB4E-8C04-6E309C62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16D4A-C9FF-7C44-89AB-A6C4FC2D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5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F419-09D1-DA44-A634-7DDBAEBE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84F22-B304-7C42-A55B-9071AAF3B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FC3B1-68CD-BA44-90A6-6CB7C76C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019F-D8FF-F142-B50C-25BEA551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6805D-AFEE-6645-B52A-DE6B91DD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4B080-60FF-444A-A854-BD0EB1A8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81D3-354D-F147-8E44-ED2B1623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BF494-B96E-7E45-AC0E-73BDF8616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FF0A8-CEE9-F346-9328-38CE9110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B9CA9-D190-FB4A-9FAA-D56ABFDD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BA3E4-B1F2-5D46-9C9C-E2543BF5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4A66D-9DF1-7A4B-BAF9-A100946C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6110B-5052-3942-AD0A-75754F84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DB0D-D149-CA46-9B9F-F22E2C3A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2C4C8-3DFE-EF41-B549-ADD8AB2C0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50AA-68C2-5540-A5E8-78D4628ED27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62C7F-EFD3-6C4A-B954-E244B248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FEFC-46EE-8949-9A60-6AEF219FD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11D7-89B5-9C4F-B5E9-B36D9CF2F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7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0C84-989F-034B-8DDF-BCF7DD3A1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Access Physicians Guide to Managing COVID 19: A Living Document</a:t>
            </a:r>
            <a:endParaRPr lang="en-US" sz="4400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1ABDD-8C8F-C243-AC00-FFBB1ABED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US" dirty="0">
              <a:cs typeface="Calibri"/>
            </a:endParaRPr>
          </a:p>
          <a:p>
            <a:r>
              <a:rPr lang="en-US" dirty="0"/>
              <a:t>Edward Goodman, MD</a:t>
            </a:r>
          </a:p>
          <a:p>
            <a:r>
              <a:rPr lang="en-US" dirty="0">
                <a:cs typeface="Calibri" panose="020F0502020204030204"/>
              </a:rPr>
              <a:t>Director of Antibiotic Stewardship, Access Physicians</a:t>
            </a:r>
          </a:p>
          <a:p>
            <a:r>
              <a:rPr lang="en-US" dirty="0">
                <a:cs typeface="Calibri" panose="020F0502020204030204"/>
              </a:rPr>
              <a:t>Core Faculty, Texas Health Dallas</a:t>
            </a:r>
          </a:p>
          <a:p>
            <a:r>
              <a:rPr lang="en-US" dirty="0">
                <a:cs typeface="Calibri" panose="020F0502020204030204"/>
              </a:rPr>
              <a:t>January 25, 2021</a:t>
            </a:r>
          </a:p>
        </p:txBody>
      </p:sp>
    </p:spTree>
    <p:extLst>
      <p:ext uri="{BB962C8B-B14F-4D97-AF65-F5344CB8AC3E}">
        <p14:creationId xmlns:p14="http://schemas.microsoft.com/office/powerpoint/2010/main" val="411424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E413-2B53-4269-A975-E5E64DA9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039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cs typeface="Calibri Light"/>
              </a:rPr>
              <a:t>NIH ACCT I NEJM October 2020: 1000 patients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53F2D93-6CC8-4B3B-962B-71C5D3AC1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351" y="761701"/>
            <a:ext cx="5221564" cy="5832205"/>
          </a:xfrm>
        </p:spPr>
      </p:pic>
    </p:spTree>
    <p:extLst>
      <p:ext uri="{BB962C8B-B14F-4D97-AF65-F5344CB8AC3E}">
        <p14:creationId xmlns:p14="http://schemas.microsoft.com/office/powerpoint/2010/main" val="125010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2930BD8-D451-4331-AF7A-C60306EB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356129"/>
            <a:ext cx="6653841" cy="52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EDEB-CB64-4736-BB79-33ABB721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64D3-0354-4C02-9ADA-BAFF69091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Start </a:t>
            </a:r>
            <a:r>
              <a:rPr lang="en-US" dirty="0" err="1">
                <a:cs typeface="Calibri"/>
              </a:rPr>
              <a:t>Remdesivir</a:t>
            </a:r>
            <a:r>
              <a:rPr lang="en-US" dirty="0">
                <a:cs typeface="Calibri"/>
              </a:rPr>
              <a:t> </a:t>
            </a:r>
            <a:r>
              <a:rPr lang="en-US" i="1" dirty="0">
                <a:cs typeface="Calibri"/>
              </a:rPr>
              <a:t>early</a:t>
            </a:r>
            <a:r>
              <a:rPr lang="en-US" dirty="0">
                <a:cs typeface="Calibri"/>
              </a:rPr>
              <a:t> for maximum benefit</a:t>
            </a:r>
          </a:p>
          <a:p>
            <a:pPr lvl="1"/>
            <a:r>
              <a:rPr lang="en-US" dirty="0">
                <a:cs typeface="Calibri"/>
              </a:rPr>
              <a:t>Within 10 days of onset</a:t>
            </a:r>
          </a:p>
          <a:p>
            <a:pPr lvl="1"/>
            <a:r>
              <a:rPr lang="en-US" dirty="0">
                <a:cs typeface="Calibri"/>
              </a:rPr>
              <a:t>When on low flow oxygen</a:t>
            </a:r>
          </a:p>
          <a:p>
            <a:pPr lvl="1"/>
            <a:r>
              <a:rPr lang="en-US" dirty="0">
                <a:cs typeface="Calibri"/>
              </a:rPr>
              <a:t>Five days duration</a:t>
            </a:r>
          </a:p>
          <a:p>
            <a:r>
              <a:rPr lang="en-US" dirty="0">
                <a:cs typeface="Calibri"/>
              </a:rPr>
              <a:t>Give dexamethasone with it if at all possible in any patient requiring oxygen</a:t>
            </a:r>
          </a:p>
        </p:txBody>
      </p:sp>
    </p:spTree>
    <p:extLst>
      <p:ext uri="{BB962C8B-B14F-4D97-AF65-F5344CB8AC3E}">
        <p14:creationId xmlns:p14="http://schemas.microsoft.com/office/powerpoint/2010/main" val="74048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9A64-C357-45A2-ABF4-5634D7C1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016"/>
          </a:xfrm>
        </p:spPr>
        <p:txBody>
          <a:bodyPr>
            <a:noAutofit/>
          </a:bodyPr>
          <a:lstStyle/>
          <a:p>
            <a:r>
              <a:rPr lang="en-US" sz="3200" dirty="0">
                <a:cs typeface="Calibri Light"/>
              </a:rPr>
              <a:t>NEJM Dec 11, 2020</a:t>
            </a:r>
            <a:endParaRPr lang="en-US" sz="3200" dirty="0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1A5834-72E2-4143-B7C9-2731BF0D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0" y="825881"/>
            <a:ext cx="3864633" cy="1324351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36EEA38-4A09-4B49-B2C5-D181B50C2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8446" y="186608"/>
            <a:ext cx="5748011" cy="6493563"/>
          </a:xfrm>
        </p:spPr>
      </p:pic>
    </p:spTree>
    <p:extLst>
      <p:ext uri="{BB962C8B-B14F-4D97-AF65-F5344CB8AC3E}">
        <p14:creationId xmlns:p14="http://schemas.microsoft.com/office/powerpoint/2010/main" val="184345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D20A-7F95-4548-96E6-589FBBB5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14C0-4A52-4F69-B340-42177B66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Patients on steroids for treatment of COVID were excluded</a:t>
            </a:r>
          </a:p>
          <a:p>
            <a:r>
              <a:rPr lang="en-US" dirty="0">
                <a:cs typeface="Calibri"/>
              </a:rPr>
              <a:t>Those who required steroids for "standard" reasons other than COVID after randomization had a higher incidence of serious or non-serious infection than those who did not require steroids</a:t>
            </a:r>
          </a:p>
          <a:p>
            <a:pPr lvl="1"/>
            <a:r>
              <a:rPr lang="en-US" dirty="0">
                <a:cs typeface="Calibri"/>
              </a:rPr>
              <a:t>56/223 (25.1%) versus 44/793 (5.5%)</a:t>
            </a:r>
          </a:p>
          <a:p>
            <a:r>
              <a:rPr lang="en-US" dirty="0">
                <a:cs typeface="Calibri"/>
              </a:rPr>
              <a:t>Therefore, at this time, it should be reserved for those patients who should not be given steroids</a:t>
            </a:r>
          </a:p>
          <a:p>
            <a:pPr lvl="1"/>
            <a:r>
              <a:rPr lang="en-US" dirty="0">
                <a:cs typeface="Calibri"/>
              </a:rPr>
              <a:t>Poorly controlled diabetics</a:t>
            </a:r>
          </a:p>
          <a:p>
            <a:pPr lvl="1"/>
            <a:r>
              <a:rPr lang="en-US" dirty="0">
                <a:cs typeface="Calibri"/>
              </a:rPr>
              <a:t>Other co-existing infections where steroids are contraindicated</a:t>
            </a:r>
          </a:p>
          <a:p>
            <a:pPr lvl="1"/>
            <a:r>
              <a:rPr lang="en-US" dirty="0">
                <a:cs typeface="Calibri"/>
              </a:rPr>
              <a:t>Indicated for up to 14 days but </a:t>
            </a:r>
            <a:r>
              <a:rPr lang="en-US" dirty="0" err="1">
                <a:cs typeface="Calibri"/>
              </a:rPr>
              <a:t>Remdesivir</a:t>
            </a:r>
            <a:r>
              <a:rPr lang="en-US" dirty="0">
                <a:cs typeface="Calibri"/>
              </a:rPr>
              <a:t> is only indicated for 5-10 days</a:t>
            </a:r>
          </a:p>
          <a:p>
            <a:pPr lvl="2"/>
            <a:r>
              <a:rPr lang="en-US" dirty="0">
                <a:cs typeface="Calibri"/>
              </a:rPr>
              <a:t>Would stop </a:t>
            </a:r>
            <a:r>
              <a:rPr lang="en-US" dirty="0" err="1">
                <a:cs typeface="Calibri"/>
              </a:rPr>
              <a:t>baricitinib</a:t>
            </a:r>
            <a:r>
              <a:rPr lang="en-US" dirty="0">
                <a:cs typeface="Calibri"/>
              </a:rPr>
              <a:t> when completed </a:t>
            </a:r>
            <a:r>
              <a:rPr lang="en-US" dirty="0" err="1">
                <a:cs typeface="Calibri"/>
              </a:rPr>
              <a:t>remdesivir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41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6E33-A656-0048-9BB8-78C08CB4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Not</a:t>
            </a:r>
            <a:r>
              <a:rPr lang="en-US" dirty="0"/>
              <a:t> </a:t>
            </a:r>
            <a:r>
              <a:rPr lang="en-US" i="1" dirty="0"/>
              <a:t>Routinely</a:t>
            </a:r>
            <a:r>
              <a:rPr lang="en-US" dirty="0"/>
              <a:t> 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89615-5D28-A940-AEB4-89FAD0CE5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Convalescent Plasma (NEJM 11/24/2020): insufficient data to recommend for or against (NIH/IDSA).</a:t>
            </a:r>
          </a:p>
          <a:p>
            <a:pPr lvl="1"/>
            <a:r>
              <a:rPr lang="en-US" dirty="0">
                <a:cs typeface="Calibri"/>
              </a:rPr>
              <a:t>Only seems effective if given early &lt;=3 days of onset, and</a:t>
            </a:r>
          </a:p>
          <a:p>
            <a:pPr lvl="1"/>
            <a:r>
              <a:rPr lang="en-US" dirty="0">
                <a:cs typeface="Calibri"/>
              </a:rPr>
              <a:t>High neutralizing titer against spike protein (not available in most blood banks)</a:t>
            </a:r>
            <a:endParaRPr lang="en-US" dirty="0"/>
          </a:p>
          <a:p>
            <a:r>
              <a:rPr lang="en-US" dirty="0"/>
              <a:t>Tocilizumab (NEJM 12/10/2020, REMAP-CAP 1/6/2021): conflicting data</a:t>
            </a:r>
            <a:endParaRPr lang="en-US">
              <a:cs typeface="Calibri"/>
            </a:endParaRPr>
          </a:p>
          <a:p>
            <a:r>
              <a:rPr lang="en-US" dirty="0"/>
              <a:t>Hydroxychloroquine +/- azithromycin (debunked everywhere except right wing fringe)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Ivermectin (much hype, little data): NIH "no recommendation for or against"</a:t>
            </a:r>
            <a:endParaRPr lang="en-US" dirty="0"/>
          </a:p>
          <a:p>
            <a:r>
              <a:rPr lang="en-US" dirty="0"/>
              <a:t>Universal empiric antibiotics except in specific circumstances (my personal favorite!)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91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DE60-A011-4619-8F82-4F6CC43F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541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cs typeface="Calibri Light"/>
              </a:rPr>
              <a:t>Example of Futility: Convalescent Plasma: NEJM Nov 24, 2020</a:t>
            </a: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5671F3F-8872-459E-B507-790D98092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260" y="776078"/>
            <a:ext cx="5874386" cy="5860960"/>
          </a:xfrm>
        </p:spPr>
      </p:pic>
    </p:spTree>
    <p:extLst>
      <p:ext uri="{BB962C8B-B14F-4D97-AF65-F5344CB8AC3E}">
        <p14:creationId xmlns:p14="http://schemas.microsoft.com/office/powerpoint/2010/main" val="365712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E305-7ABE-4F8C-A694-70BE3665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16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cs typeface="Calibri Light"/>
              </a:rPr>
              <a:t>Example of Futility: Tocilizumab: NEJM Oct 2020 </a:t>
            </a:r>
            <a:r>
              <a:rPr lang="en-US" sz="3200" dirty="0" err="1">
                <a:cs typeface="Calibri Light"/>
              </a:rPr>
              <a:t>epub</a:t>
            </a:r>
            <a:r>
              <a:rPr lang="en-US" sz="3200" dirty="0">
                <a:cs typeface="Calibri Light"/>
              </a:rPr>
              <a:t>/in print 12/10/2020</a:t>
            </a:r>
          </a:p>
        </p:txBody>
      </p:sp>
      <p:pic>
        <p:nvPicPr>
          <p:cNvPr id="4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5F4019D5-DE2E-4B4C-8C48-F8525DC21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283" y="891097"/>
            <a:ext cx="4623925" cy="5285866"/>
          </a:xfrm>
        </p:spPr>
      </p:pic>
    </p:spTree>
    <p:extLst>
      <p:ext uri="{BB962C8B-B14F-4D97-AF65-F5344CB8AC3E}">
        <p14:creationId xmlns:p14="http://schemas.microsoft.com/office/powerpoint/2010/main" val="106155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newspaper&#10;&#10;Description automatically generated">
            <a:extLst>
              <a:ext uri="{FF2B5EF4-FFF2-40B4-BE49-F238E27FC236}">
                <a16:creationId xmlns:a16="http://schemas.microsoft.com/office/drawing/2014/main" id="{9B92C770-5347-44A2-982B-C38EFA13C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704" y="-56188"/>
            <a:ext cx="5546782" cy="662532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0B6BA99-DD5F-4E61-9C3E-0348CBBC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Controversy: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C6379E-390E-4C50-B67A-C42D96C48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NEJM on line Dec 17, 2020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2EB10F-2B3A-4394-BED3-03E2634F01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A0A0-4702-4AAD-AB62-D35CFB38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But, Hard to Understand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D10CAD51-12FB-48F7-BB17-448776253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899" y="1806950"/>
            <a:ext cx="10467974" cy="4144273"/>
          </a:xfrm>
        </p:spPr>
      </p:pic>
    </p:spTree>
    <p:extLst>
      <p:ext uri="{BB962C8B-B14F-4D97-AF65-F5344CB8AC3E}">
        <p14:creationId xmlns:p14="http://schemas.microsoft.com/office/powerpoint/2010/main" val="267005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A773-3D0D-5A44-A13D-1F0B18AE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Prognostic Guidelines</a:t>
            </a:r>
            <a:r>
              <a:rPr lang="en-US" dirty="0"/>
              <a:t> </a:t>
            </a:r>
            <a:r>
              <a:rPr lang="en-US" sz="2400" dirty="0"/>
              <a:t>(AAMC 2020): not listed but include obesity</a:t>
            </a:r>
            <a:endParaRPr lang="en-US" sz="2400" dirty="0">
              <a:cs typeface="Calibri Light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0D8A98-0D1D-4C80-BAF8-21704CAFA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2153444"/>
            <a:ext cx="9486900" cy="3695700"/>
          </a:xfrm>
        </p:spPr>
      </p:pic>
    </p:spTree>
    <p:extLst>
      <p:ext uri="{BB962C8B-B14F-4D97-AF65-F5344CB8AC3E}">
        <p14:creationId xmlns:p14="http://schemas.microsoft.com/office/powerpoint/2010/main" val="164041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4974-6D96-4470-973D-4D68B9DB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E7253B-6838-485B-8456-B7139A014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013" y="126685"/>
            <a:ext cx="8389369" cy="2228312"/>
          </a:xfrm>
        </p:spPr>
      </p:pic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09347B02-AD95-4A16-8E73-B6302BDF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1" y="2029061"/>
            <a:ext cx="7243310" cy="46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3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BF69-7BB5-42CD-9D82-65A38A23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Interim Conclusions (pending peer-review publication)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C88F2-5356-450F-B8EB-10D6F2DBD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 routine use of Tocilizumab</a:t>
            </a:r>
          </a:p>
          <a:p>
            <a:r>
              <a:rPr lang="en-US" i="1" dirty="0">
                <a:cs typeface="Calibri"/>
              </a:rPr>
              <a:t>Consider</a:t>
            </a:r>
            <a:r>
              <a:rPr lang="en-US" dirty="0">
                <a:cs typeface="Calibri"/>
              </a:rPr>
              <a:t> for patients requiring ICU for organ support</a:t>
            </a:r>
          </a:p>
          <a:p>
            <a:pPr lvl="1"/>
            <a:r>
              <a:rPr lang="en-US" dirty="0">
                <a:cs typeface="Calibri"/>
              </a:rPr>
              <a:t>Cytokine release syndrome</a:t>
            </a:r>
          </a:p>
          <a:p>
            <a:pPr lvl="1"/>
            <a:r>
              <a:rPr lang="en-US" dirty="0">
                <a:cs typeface="Calibri"/>
              </a:rPr>
              <a:t>Within 24 hours of admission to ICU</a:t>
            </a:r>
          </a:p>
          <a:p>
            <a:pPr lvl="1"/>
            <a:r>
              <a:rPr lang="en-US" dirty="0">
                <a:cs typeface="Calibri"/>
              </a:rPr>
              <a:t>Give with high dose steroids</a:t>
            </a:r>
          </a:p>
          <a:p>
            <a:pPr lvl="1"/>
            <a:r>
              <a:rPr lang="en-US" dirty="0">
                <a:cs typeface="Calibri"/>
              </a:rPr>
              <a:t>Probably no benefit </a:t>
            </a:r>
            <a:r>
              <a:rPr lang="en-US" dirty="0" err="1">
                <a:cs typeface="Calibri"/>
              </a:rPr>
              <a:t>remdesivir</a:t>
            </a:r>
          </a:p>
          <a:p>
            <a:r>
              <a:rPr lang="en-US" dirty="0">
                <a:cs typeface="Calibri"/>
              </a:rPr>
              <a:t>Expect pushback from Pharmacy/Administration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6648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E9BF-4E65-4393-8011-B7DD6227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58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Stewardship: Empiric Antibiotics for Co-existing 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2639E-8CDE-45C6-8D18-943300FF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5"/>
            <a:ext cx="10515600" cy="4782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Quite uncommon: 1.6-3.7%</a:t>
            </a:r>
          </a:p>
          <a:p>
            <a:r>
              <a:rPr lang="en-US" dirty="0">
                <a:cs typeface="Calibri"/>
              </a:rPr>
              <a:t>Not recommended unless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Focal consolidation</a:t>
            </a:r>
          </a:p>
          <a:p>
            <a:pPr lvl="1"/>
            <a:r>
              <a:rPr lang="en-US" dirty="0">
                <a:cs typeface="Calibri"/>
              </a:rPr>
              <a:t>And PCT &gt;0.25</a:t>
            </a:r>
          </a:p>
          <a:p>
            <a:r>
              <a:rPr lang="en-US" dirty="0">
                <a:cs typeface="Calibri"/>
              </a:rPr>
              <a:t>If indicated</a:t>
            </a:r>
          </a:p>
          <a:p>
            <a:pPr lvl="1"/>
            <a:r>
              <a:rPr lang="en-US" dirty="0">
                <a:cs typeface="Calibri"/>
              </a:rPr>
              <a:t>Ceftriaxone and doxycycline PO for 5 days only</a:t>
            </a:r>
          </a:p>
          <a:p>
            <a:pPr lvl="1"/>
            <a:r>
              <a:rPr lang="en-US" dirty="0">
                <a:cs typeface="Calibri"/>
              </a:rPr>
              <a:t>Only use azithromycin if doxycycline is contraindicated</a:t>
            </a:r>
          </a:p>
          <a:p>
            <a:pPr lvl="2"/>
            <a:r>
              <a:rPr lang="en-US" dirty="0">
                <a:cs typeface="Calibri"/>
              </a:rPr>
              <a:t>Pregnancy</a:t>
            </a:r>
          </a:p>
          <a:p>
            <a:pPr lvl="2"/>
            <a:r>
              <a:rPr lang="en-US" dirty="0">
                <a:cs typeface="Calibri"/>
              </a:rPr>
              <a:t>Can't sit up to take pill</a:t>
            </a:r>
          </a:p>
          <a:p>
            <a:r>
              <a:rPr lang="en-US" dirty="0">
                <a:cs typeface="Calibri"/>
              </a:rPr>
              <a:t>Once ventilated, prepare for VAP</a:t>
            </a:r>
          </a:p>
          <a:p>
            <a:pPr lvl="1"/>
            <a:r>
              <a:rPr lang="en-US" dirty="0">
                <a:cs typeface="Calibri"/>
              </a:rPr>
              <a:t>Bacterial or fungal</a:t>
            </a:r>
          </a:p>
        </p:txBody>
      </p:sp>
    </p:spTree>
    <p:extLst>
      <p:ext uri="{BB962C8B-B14F-4D97-AF65-F5344CB8AC3E}">
        <p14:creationId xmlns:p14="http://schemas.microsoft.com/office/powerpoint/2010/main" val="304051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E4C4-5AA2-4F3D-8A9E-A8EFD487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Disclaimer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02498-6F79-400B-9F34-EE6A7E5A0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These are only guidelines and can change at any time with the avalanche of new articles</a:t>
            </a:r>
          </a:p>
          <a:p>
            <a:r>
              <a:rPr lang="en-US" dirty="0">
                <a:cs typeface="Calibri"/>
              </a:rPr>
              <a:t>The Access Physicians ID Service Line and Stewardship Leadership will endeavor to update this regularly</a:t>
            </a:r>
          </a:p>
        </p:txBody>
      </p:sp>
    </p:spTree>
    <p:extLst>
      <p:ext uri="{BB962C8B-B14F-4D97-AF65-F5344CB8AC3E}">
        <p14:creationId xmlns:p14="http://schemas.microsoft.com/office/powerpoint/2010/main" val="52373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A340-8A74-4CBA-90BF-81A42CBCE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0" y="210180"/>
            <a:ext cx="10515600" cy="154945"/>
          </a:xfrm>
        </p:spPr>
        <p:txBody>
          <a:bodyPr>
            <a:normAutofit fontScale="90000"/>
          </a:bodyPr>
          <a:lstStyle/>
          <a:p>
            <a:endParaRPr lang="en-US" sz="3600" dirty="0">
              <a:cs typeface="Calibri Light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76B0B09-1DEC-49F3-BADB-33A805AAE8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89208" y="359674"/>
            <a:ext cx="5690588" cy="6234232"/>
          </a:xfrm>
        </p:spPr>
      </p:pic>
    </p:spTree>
    <p:extLst>
      <p:ext uri="{BB962C8B-B14F-4D97-AF65-F5344CB8AC3E}">
        <p14:creationId xmlns:p14="http://schemas.microsoft.com/office/powerpoint/2010/main" val="107466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A8EEA20-D7EE-47FC-AF41-9C5963BD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155" y="555136"/>
            <a:ext cx="5561161" cy="60065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F1DD7C-A7C0-4057-8A6F-6615E789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99891-6D60-479D-A378-2FB850A540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Risk Stratification and Rx</a:t>
            </a:r>
            <a:endParaRPr lang="en-US" dirty="0"/>
          </a:p>
          <a:p>
            <a:r>
              <a:rPr lang="en-US" dirty="0">
                <a:cs typeface="Calibri"/>
              </a:rPr>
              <a:t>NIH 12/3/20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ECF8E0-AEC9-45D1-9B4D-A383D526B0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1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656B29F1-612F-4637-8177-CED7DCB3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19" y="61823"/>
            <a:ext cx="8364746" cy="65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2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47125-CD26-5A41-AD7F-80FFE7C5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0" y="114300"/>
            <a:ext cx="12255378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8859F-B96E-C249-A351-8F642BDA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95" y="100013"/>
            <a:ext cx="11037879" cy="67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296D1-82FB-6041-9C2B-97918E0B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84" y="0"/>
            <a:ext cx="618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9288-90CB-E042-B649-7526E46D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89B434-2572-C840-91D5-5E17C84DB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9" y="31994"/>
            <a:ext cx="2928936" cy="66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464</Words>
  <Application>Microsoft Office PowerPoint</Application>
  <PresentationFormat>Widescreen</PresentationFormat>
  <Paragraphs>62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Access Physicians Guide to Managing COVID 19: A Living Document</vt:lpstr>
      <vt:lpstr>Prognostic Guidelines (AAMC 2020): not listed but include 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NIH ACCT I NEJM October 2020: 1000 patients</vt:lpstr>
      <vt:lpstr>PowerPoint Presentation</vt:lpstr>
      <vt:lpstr>Conclusions</vt:lpstr>
      <vt:lpstr>NEJM Dec 11, 2020</vt:lpstr>
      <vt:lpstr>Warnings</vt:lpstr>
      <vt:lpstr>What Are Not Routinely Recommended</vt:lpstr>
      <vt:lpstr>Example of Futility: Convalescent Plasma: NEJM Nov 24, 2020</vt:lpstr>
      <vt:lpstr>Example of Futility: Tocilizumab: NEJM Oct 2020 epub/in print 12/10/2020</vt:lpstr>
      <vt:lpstr>Controversy:</vt:lpstr>
      <vt:lpstr>But, Hard to Understand</vt:lpstr>
      <vt:lpstr>PowerPoint Presentation</vt:lpstr>
      <vt:lpstr>Interim Conclusions (pending peer-review publication)</vt:lpstr>
      <vt:lpstr>Stewardship: Empiric Antibiotics for Co-existing CAP</vt:lpstr>
      <vt:lpstr>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Physicians Guide to Managing COVID 19</dc:title>
  <dc:creator>Edward Goodman</dc:creator>
  <cp:lastModifiedBy>Strang, Sherie</cp:lastModifiedBy>
  <cp:revision>575</cp:revision>
  <dcterms:created xsi:type="dcterms:W3CDTF">2020-12-01T19:58:20Z</dcterms:created>
  <dcterms:modified xsi:type="dcterms:W3CDTF">2021-01-25T20:48:27Z</dcterms:modified>
</cp:coreProperties>
</file>